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56" r:id="rId4"/>
    <p:sldId id="258" r:id="rId5"/>
    <p:sldId id="259" r:id="rId6"/>
    <p:sldId id="278" r:id="rId7"/>
    <p:sldId id="260" r:id="rId8"/>
    <p:sldId id="272" r:id="rId9"/>
    <p:sldId id="257" r:id="rId10"/>
    <p:sldId id="262" r:id="rId11"/>
    <p:sldId id="263" r:id="rId12"/>
    <p:sldId id="265" r:id="rId13"/>
    <p:sldId id="264" r:id="rId14"/>
    <p:sldId id="268" r:id="rId15"/>
    <p:sldId id="267" r:id="rId16"/>
    <p:sldId id="266" r:id="rId17"/>
    <p:sldId id="279" r:id="rId18"/>
    <p:sldId id="269" r:id="rId19"/>
    <p:sldId id="273" r:id="rId20"/>
    <p:sldId id="274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E%D0%BF%D1%96%D0%BB%D0%B5%D1%97" TargetMode="External"/><Relationship Id="rId2" Type="http://schemas.openxmlformats.org/officeDocument/2006/relationships/hyperlink" Target="http://uk.wikipedia.org/wiki/%D0%90%D1%84%D1%96%D0%BD%D1%81%D1%8C%D0%BA%D0%B8%D0%B9_%D0%B0%D0%BA%D1%80%D0%BE%D0%BF%D0%BE%D0%BB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09800" y="381000"/>
            <a:ext cx="5002140" cy="212365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Презентація</a:t>
            </a:r>
          </a:p>
          <a:p>
            <a:pPr algn="ctr"/>
            <a:r>
              <a:rPr lang="uk-UA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тему:</a:t>
            </a:r>
          </a:p>
          <a:p>
            <a:pPr algn="ctr"/>
            <a:r>
              <a:rPr lang="uk-UA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“Антична</a:t>
            </a:r>
            <a:r>
              <a:rPr lang="uk-UA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культура”</a:t>
            </a:r>
            <a:endParaRPr lang="uk-UA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7000" y="5029200"/>
            <a:ext cx="186217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i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Маловічко</a:t>
            </a:r>
            <a:r>
              <a:rPr lang="uk-UA" sz="2000" b="1" i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Яни</a:t>
            </a:r>
            <a:endParaRPr lang="ru-RU" sz="2000" b="1" i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3400" y="5903893"/>
            <a:ext cx="28598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Деметра,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копія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скульпутри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Фідія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Файл:Hera Barberini Pio-Clementino Inv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3214187" cy="57816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62600" y="6019800"/>
            <a:ext cx="205864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Артеміда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 descr="Файл:Diane de Versailles Leochares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76800" y="1600200"/>
            <a:ext cx="4038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ході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античної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духовної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культури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поступово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виробляється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ідеал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людини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який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передбачає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гармонію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поєднання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фізичної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духовної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краси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. З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цим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ідеалом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співвідносилася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вся система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виховання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освіти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унікальна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свого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часу.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Саме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полісах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Еллади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уперше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історії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постало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завдання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навчання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дітей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усього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вільного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Гімназії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були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центрами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інтелектуального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життя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поліса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в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Афінах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їх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було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декілька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. При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кожній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гімназії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обов'язково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існувала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бібліотека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Найбільш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прославилась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Платонівська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академія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де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вів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бесіди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зі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своїми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учнями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 Платон,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Лікейон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заснований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Арістотелем</a:t>
            </a:r>
            <a:r>
              <a:rPr lang="ru-RU" u="sng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152400"/>
            <a:ext cx="185980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Освіта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6019800"/>
            <a:ext cx="402078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Гімназія</a:t>
            </a:r>
            <a:r>
              <a:rPr lang="ru-RU" sz="24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(палестра) в </a:t>
            </a:r>
            <a:r>
              <a:rPr lang="ru-RU" sz="2400" b="1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Олімпії</a:t>
            </a:r>
            <a:endParaRPr lang="ru-RU" sz="24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Файл:Olympia - Palaestr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3149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5657671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Фреска 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Платонівська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академія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 </a:t>
            </a:r>
            <a:r>
              <a:rPr lang="ru-RU" sz="3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Рафаель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Санті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Файл:Sanzio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"/>
            <a:ext cx="6829425" cy="5300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019.radikal.ru/i626/1205/20/31120dbfa8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990600"/>
            <a:ext cx="487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/>
              <a:t>Грецьку</a:t>
            </a:r>
            <a:r>
              <a:rPr lang="ru-RU" sz="2200" dirty="0" smtClean="0"/>
              <a:t> </a:t>
            </a:r>
            <a:r>
              <a:rPr lang="ru-RU" sz="2200" dirty="0" err="1" smtClean="0"/>
              <a:t>архітектуру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відрізняє</a:t>
            </a:r>
            <a:r>
              <a:rPr lang="ru-RU" sz="2200" dirty="0" smtClean="0"/>
              <a:t> чистота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єдність</a:t>
            </a:r>
            <a:r>
              <a:rPr lang="ru-RU" sz="2200" dirty="0" smtClean="0"/>
              <a:t> стилю.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вироблено</a:t>
            </a:r>
            <a:r>
              <a:rPr lang="ru-RU" sz="2200" dirty="0" smtClean="0"/>
              <a:t> три </a:t>
            </a:r>
            <a:r>
              <a:rPr lang="ru-RU" sz="2200" dirty="0" err="1" smtClean="0"/>
              <a:t>основних</a:t>
            </a:r>
            <a:r>
              <a:rPr lang="ru-RU" sz="2200" dirty="0" smtClean="0"/>
              <a:t> </a:t>
            </a:r>
            <a:r>
              <a:rPr lang="ru-RU" sz="2200" dirty="0" err="1" smtClean="0"/>
              <a:t>архітектурних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ордери</a:t>
            </a:r>
            <a:r>
              <a:rPr lang="ru-RU" sz="2200" dirty="0" smtClean="0"/>
              <a:t> («ордер» — в </a:t>
            </a:r>
            <a:r>
              <a:rPr lang="ru-RU" sz="2200" dirty="0" err="1" smtClean="0"/>
              <a:t>перекладі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грецького</a:t>
            </a:r>
            <a:r>
              <a:rPr lang="ru-RU" sz="2200" dirty="0" smtClean="0"/>
              <a:t> «порядок») — вони </a:t>
            </a:r>
            <a:r>
              <a:rPr lang="ru-RU" sz="2200" dirty="0" err="1" smtClean="0"/>
              <a:t>розрізняються</a:t>
            </a:r>
            <a:r>
              <a:rPr lang="ru-RU" sz="2200" dirty="0" smtClean="0"/>
              <a:t> типами колон 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перекриттів</a:t>
            </a:r>
            <a:r>
              <a:rPr lang="ru-RU" sz="2200" dirty="0" smtClean="0"/>
              <a:t>, </a:t>
            </a:r>
            <a:r>
              <a:rPr lang="ru-RU" sz="2200" dirty="0" err="1" smtClean="0"/>
              <a:t>пропорціями</a:t>
            </a:r>
            <a:r>
              <a:rPr lang="ru-RU" sz="2200" dirty="0" smtClean="0"/>
              <a:t>, </a:t>
            </a:r>
            <a:r>
              <a:rPr lang="ru-RU" sz="2200" dirty="0" err="1" smtClean="0"/>
              <a:t>декоративним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оздобленням</a:t>
            </a:r>
            <a:r>
              <a:rPr lang="ru-RU" sz="2200" dirty="0" smtClean="0"/>
              <a:t>. </a:t>
            </a:r>
            <a:r>
              <a:rPr lang="ru-RU" sz="2200" dirty="0" err="1" smtClean="0"/>
              <a:t>Доричний</a:t>
            </a:r>
            <a:r>
              <a:rPr lang="ru-RU" sz="2200" dirty="0" smtClean="0"/>
              <a:t> та </a:t>
            </a:r>
            <a:r>
              <a:rPr lang="ru-RU" sz="2200" dirty="0" err="1" smtClean="0"/>
              <a:t>іонічний</a:t>
            </a:r>
            <a:r>
              <a:rPr lang="ru-RU" sz="2200" dirty="0" smtClean="0"/>
              <a:t> </a:t>
            </a:r>
            <a:r>
              <a:rPr lang="ru-RU" sz="2200" dirty="0" err="1" smtClean="0"/>
              <a:t>стилі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виникли</a:t>
            </a:r>
            <a:r>
              <a:rPr lang="ru-RU" sz="2200" dirty="0" smtClean="0"/>
              <a:t> у </a:t>
            </a:r>
            <a:r>
              <a:rPr lang="ru-RU" sz="2200" dirty="0" err="1" smtClean="0"/>
              <a:t>полісний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період</a:t>
            </a:r>
            <a:r>
              <a:rPr lang="ru-RU" sz="2200" dirty="0" smtClean="0"/>
              <a:t>. </a:t>
            </a:r>
            <a:r>
              <a:rPr lang="ru-RU" sz="2200" dirty="0" err="1" smtClean="0"/>
              <a:t>Найчепурніший</a:t>
            </a:r>
            <a:r>
              <a:rPr lang="ru-RU" sz="2200" dirty="0" smtClean="0"/>
              <a:t> — </a:t>
            </a:r>
            <a:r>
              <a:rPr lang="ru-RU" sz="2200" dirty="0" err="1" smtClean="0"/>
              <a:t>коринфський</a:t>
            </a:r>
            <a:r>
              <a:rPr lang="ru-RU" sz="2200" dirty="0" smtClean="0"/>
              <a:t> ордер — </a:t>
            </a:r>
            <a:r>
              <a:rPr lang="ru-RU" sz="2200" dirty="0" err="1" smtClean="0"/>
              <a:t>з'являється</a:t>
            </a:r>
            <a:r>
              <a:rPr lang="ru-RU" sz="2200" dirty="0" smtClean="0"/>
              <a:t> у </a:t>
            </a:r>
            <a:r>
              <a:rPr lang="ru-RU" sz="2200" dirty="0" err="1" smtClean="0"/>
              <a:t>добу</a:t>
            </a:r>
            <a:r>
              <a:rPr lang="ru-RU" sz="2200" dirty="0" smtClean="0"/>
              <a:t> </a:t>
            </a:r>
            <a:r>
              <a:rPr lang="ru-RU" sz="2200" dirty="0" err="1" smtClean="0"/>
              <a:t>еллінізму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152400"/>
            <a:ext cx="334803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Архітектура</a:t>
            </a:r>
            <a:endParaRPr lang="ru-RU" sz="4400" b="1" cap="all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364" name="Picture 4" descr="http://dic.academic.ru/pictures/wiki/files/67/Classical_orders_from_the_Encycloped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671" y="1066800"/>
            <a:ext cx="2415744" cy="3886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4" descr="Файл:Epidaurus Thea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105400"/>
            <a:ext cx="679770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Файл:Acropol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762000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62200" y="0"/>
            <a:ext cx="460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u="sng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Афінський</a:t>
            </a:r>
            <a:r>
              <a:rPr lang="ru-RU" sz="4000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акрополь</a:t>
            </a:r>
            <a:endParaRPr lang="ru-RU" sz="4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2400"/>
            <a:ext cx="944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Храм </a:t>
            </a:r>
            <a:r>
              <a:rPr lang="ru-RU" sz="2400" b="1" i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Ніки</a:t>
            </a:r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Аптерос</a:t>
            </a:r>
            <a:r>
              <a:rPr lang="ru-RU" sz="2400" i="1" dirty="0" smtClean="0"/>
              <a:t> </a:t>
            </a:r>
            <a:r>
              <a:rPr lang="ru-RU" sz="2400" dirty="0" smtClean="0"/>
              <a:t>— </a:t>
            </a:r>
            <a:r>
              <a:rPr lang="ru-RU" sz="2400" dirty="0" err="1" smtClean="0"/>
              <a:t>давньогрецький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храм</a:t>
            </a:r>
            <a:r>
              <a:rPr lang="ru-RU" sz="2400" dirty="0" smtClean="0"/>
              <a:t> ансамбля </a:t>
            </a:r>
            <a:r>
              <a:rPr lang="ru-RU" sz="2400" dirty="0" err="1" smtClean="0"/>
              <a:t>Афінського</a:t>
            </a:r>
            <a:r>
              <a:rPr lang="ru-RU" sz="2400" dirty="0" smtClean="0"/>
              <a:t> акрополя,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примикав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південно-західного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крила</a:t>
            </a:r>
            <a:r>
              <a:rPr lang="ru-RU" sz="2400" dirty="0" smtClean="0"/>
              <a:t> </a:t>
            </a:r>
            <a:r>
              <a:rPr lang="ru-RU" sz="2400" dirty="0" err="1" smtClean="0"/>
              <a:t>Пропілей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194" name="Picture 2" descr="Файл:Temple of Athena Ni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990600"/>
            <a:ext cx="409575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0" y="5943600"/>
            <a:ext cx="252986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Парфенон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Файл:2006 01 21 Athènes Parthén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Храм </a:t>
            </a:r>
            <a:r>
              <a:rPr lang="ru-RU" b="1" dirty="0" err="1" smtClean="0"/>
              <a:t>Ніки</a:t>
            </a:r>
            <a:r>
              <a:rPr lang="ru-RU" b="1" dirty="0" smtClean="0"/>
              <a:t> </a:t>
            </a:r>
            <a:r>
              <a:rPr lang="ru-RU" b="1" dirty="0" err="1" smtClean="0"/>
              <a:t>Аптерос</a:t>
            </a:r>
            <a:r>
              <a:rPr lang="ru-RU" dirty="0" smtClean="0"/>
              <a:t> — </a:t>
            </a:r>
            <a:r>
              <a:rPr lang="ru-RU" dirty="0" err="1" smtClean="0"/>
              <a:t>давньогрецький</a:t>
            </a:r>
            <a:r>
              <a:rPr lang="ru-RU" dirty="0" smtClean="0"/>
              <a:t> </a:t>
            </a:r>
            <a:r>
              <a:rPr lang="ru-RU" dirty="0" err="1" smtClean="0"/>
              <a:t>храм</a:t>
            </a:r>
            <a:r>
              <a:rPr lang="ru-RU" dirty="0" smtClean="0"/>
              <a:t> ансамбля </a:t>
            </a:r>
            <a:r>
              <a:rPr lang="ru-RU" dirty="0" err="1" smtClean="0">
                <a:hlinkClick r:id="rId2" tooltip="Афінський акрополь"/>
              </a:rPr>
              <a:t>Афінського</a:t>
            </a:r>
            <a:r>
              <a:rPr lang="ru-RU" dirty="0" smtClean="0">
                <a:hlinkClick r:id="rId2" tooltip="Афінський акрополь"/>
              </a:rPr>
              <a:t> акрополя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примикав</a:t>
            </a:r>
            <a:r>
              <a:rPr lang="ru-RU" dirty="0" smtClean="0"/>
              <a:t> до </a:t>
            </a:r>
            <a:r>
              <a:rPr lang="ru-RU" dirty="0" err="1" smtClean="0"/>
              <a:t>південно-західного</a:t>
            </a:r>
            <a:r>
              <a:rPr lang="ru-RU" dirty="0" smtClean="0"/>
              <a:t> </a:t>
            </a:r>
            <a:r>
              <a:rPr lang="ru-RU" dirty="0" err="1" smtClean="0"/>
              <a:t>крила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3" tooltip="Пропілеї"/>
              </a:rPr>
              <a:t>Пропілей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52400"/>
            <a:ext cx="937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  <a:r>
              <a:rPr lang="en-US" sz="2800" dirty="0" smtClean="0"/>
              <a:t> 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Ерехтейон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— храм,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присвячений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 Посейдону,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який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за 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міфом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суперничав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Афіною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за право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покровительствувати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місту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Найзнаменитіший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в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цьому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храмі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портик 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каріатид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9218" name="Picture 2" descr="Файл:Porch of Maide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6002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57800" y="1981200"/>
            <a:ext cx="3886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Скульптура 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улюбленим</a:t>
            </a:r>
            <a:r>
              <a:rPr lang="ru-RU" sz="2000" dirty="0" smtClean="0"/>
              <a:t> видом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еллінів</a:t>
            </a:r>
            <a:r>
              <a:rPr lang="ru-RU" sz="2000" dirty="0" smtClean="0"/>
              <a:t>. </a:t>
            </a:r>
            <a:r>
              <a:rPr lang="ru-RU" sz="2000" dirty="0" err="1" smtClean="0"/>
              <a:t>Статуї</a:t>
            </a:r>
            <a:r>
              <a:rPr lang="ru-RU" sz="2000" dirty="0" smtClean="0"/>
              <a:t> </a:t>
            </a:r>
            <a:r>
              <a:rPr lang="ru-RU" sz="2000" dirty="0" err="1" smtClean="0"/>
              <a:t>богів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ставилися</a:t>
            </a:r>
            <a:r>
              <a:rPr lang="ru-RU" sz="2000" dirty="0" smtClean="0"/>
              <a:t> в храмах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міських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площах</a:t>
            </a:r>
            <a:r>
              <a:rPr lang="ru-RU" sz="2000" dirty="0" smtClean="0"/>
              <a:t>, </a:t>
            </a:r>
            <a:r>
              <a:rPr lang="ru-RU" sz="2000" dirty="0" err="1" smtClean="0"/>
              <a:t>споруджувалися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переможцям</a:t>
            </a:r>
            <a:r>
              <a:rPr lang="ru-RU" sz="2000" dirty="0" smtClean="0"/>
              <a:t> </a:t>
            </a:r>
            <a:r>
              <a:rPr lang="ru-RU" sz="2000" dirty="0" err="1" smtClean="0"/>
              <a:t>Олімпійських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ігор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 великим драматургам. </a:t>
            </a:r>
            <a:r>
              <a:rPr lang="ru-RU" sz="2000" dirty="0" err="1" smtClean="0"/>
              <a:t>Шедеври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скульптури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якими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втомлюється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захоплюватися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людство</a:t>
            </a:r>
            <a:r>
              <a:rPr lang="ru-RU" sz="2000" dirty="0" smtClean="0"/>
              <a:t>, дала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епоха</a:t>
            </a:r>
            <a:r>
              <a:rPr lang="ru-RU" sz="2000" dirty="0" smtClean="0"/>
              <a:t> </a:t>
            </a:r>
            <a:r>
              <a:rPr lang="ru-RU" sz="2000" dirty="0" err="1" smtClean="0"/>
              <a:t>древньогрецької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класики</a:t>
            </a:r>
            <a:r>
              <a:rPr lang="ru-RU" sz="2000" dirty="0" smtClean="0"/>
              <a:t>. </a:t>
            </a:r>
            <a:r>
              <a:rPr lang="ru-RU" sz="2000" dirty="0" err="1" smtClean="0"/>
              <a:t>Сучасниками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великі</a:t>
            </a:r>
            <a:r>
              <a:rPr lang="en-US" sz="2000" dirty="0" smtClean="0"/>
              <a:t> </a:t>
            </a:r>
            <a:r>
              <a:rPr lang="ru-RU" sz="2000" dirty="0" err="1" smtClean="0"/>
              <a:t>майстри</a:t>
            </a:r>
            <a:r>
              <a:rPr lang="ru-RU" sz="2000" dirty="0" smtClean="0"/>
              <a:t> </a:t>
            </a:r>
            <a:r>
              <a:rPr lang="ru-RU" sz="2000" dirty="0" err="1" smtClean="0"/>
              <a:t>Фідій</a:t>
            </a:r>
            <a:r>
              <a:rPr lang="ru-RU" sz="2000" dirty="0" smtClean="0"/>
              <a:t>, Мирон, </a:t>
            </a:r>
            <a:r>
              <a:rPr lang="ru-RU" sz="2000" dirty="0" err="1" smtClean="0"/>
              <a:t>Поліклет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Аргоса. 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28600"/>
            <a:ext cx="7307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 </a:t>
            </a:r>
            <a:r>
              <a:rPr lang="ru-RU" sz="3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Скульптура </a:t>
            </a:r>
            <a:r>
              <a:rPr lang="ru-RU" sz="36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Стародавньої</a:t>
            </a:r>
            <a:r>
              <a:rPr lang="ru-RU" sz="3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Греції</a:t>
            </a:r>
            <a:endParaRPr lang="ru-RU" sz="3600" dirty="0"/>
          </a:p>
        </p:txBody>
      </p:sp>
      <p:pic>
        <p:nvPicPr>
          <p:cNvPr id="7172" name="Picture 4" descr="http://www.toptravel.ru/images4/greece698.jpg"/>
          <p:cNvPicPr>
            <a:picLocks noChangeAspect="1" noChangeArrowheads="1"/>
          </p:cNvPicPr>
          <p:nvPr/>
        </p:nvPicPr>
        <p:blipFill>
          <a:blip r:embed="rId3"/>
          <a:srcRect l="10750" t="1282" r="5355"/>
          <a:stretch>
            <a:fillRect/>
          </a:stretch>
        </p:blipFill>
        <p:spPr bwMode="auto">
          <a:xfrm>
            <a:off x="457200" y="990600"/>
            <a:ext cx="3581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24600"/>
            <a:ext cx="4931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Дискобол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,Мирон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 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Гліптотека,Мюнхен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Файл:Greek statue discus thrower 2 century 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3543300" cy="5715000"/>
          </a:xfrm>
          <a:prstGeom prst="rect">
            <a:avLst/>
          </a:prstGeom>
          <a:noFill/>
        </p:spPr>
      </p:pic>
      <p:pic>
        <p:nvPicPr>
          <p:cNvPr id="7" name="Picture 2" descr="Файл:Doriphorus02 pushk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52400"/>
            <a:ext cx="2595521" cy="59340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3379" y="6248400"/>
            <a:ext cx="4140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Дорифор</a:t>
            </a:r>
            <a:r>
              <a:rPr lang="uk-UA" sz="24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Поліклета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Старшого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p[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1600200"/>
            <a:ext cx="3962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/>
              <a:t>Антична</a:t>
            </a:r>
            <a:r>
              <a:rPr lang="ru-RU" sz="2800" b="1" u="sng" dirty="0" smtClean="0"/>
              <a:t> культура</a:t>
            </a:r>
            <a:r>
              <a:rPr lang="ru-RU" dirty="0" smtClean="0"/>
              <a:t> — </a:t>
            </a:r>
            <a:r>
              <a:rPr lang="ru-RU" sz="2400" dirty="0" err="1" smtClean="0">
                <a:solidFill>
                  <a:srgbClr val="002060"/>
                </a:solidFill>
              </a:rPr>
              <a:t>це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культура</a:t>
            </a:r>
            <a:r>
              <a:rPr lang="ru-RU" sz="2400" dirty="0" smtClean="0">
                <a:solidFill>
                  <a:srgbClr val="002060"/>
                </a:solidFill>
              </a:rPr>
              <a:t> держав, </a:t>
            </a:r>
            <a:r>
              <a:rPr lang="ru-RU" sz="2400" dirty="0" err="1" smtClean="0">
                <a:solidFill>
                  <a:srgbClr val="002060"/>
                </a:solidFill>
              </a:rPr>
              <a:t>що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сформувалися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</a:t>
            </a:r>
            <a:r>
              <a:rPr lang="ru-RU" sz="2400" dirty="0" smtClean="0">
                <a:solidFill>
                  <a:srgbClr val="002060"/>
                </a:solidFill>
              </a:rPr>
              <a:t> 3 </a:t>
            </a:r>
            <a:r>
              <a:rPr lang="ru-RU" sz="2400" dirty="0" err="1" smtClean="0">
                <a:solidFill>
                  <a:srgbClr val="002060"/>
                </a:solidFill>
              </a:rPr>
              <a:t>тисячоліття</a:t>
            </a:r>
            <a:r>
              <a:rPr lang="ru-RU" sz="2400" dirty="0" smtClean="0">
                <a:solidFill>
                  <a:srgbClr val="002060"/>
                </a:solidFill>
              </a:rPr>
              <a:t> до н. е. по 5 </a:t>
            </a:r>
            <a:r>
              <a:rPr lang="ru-RU" sz="2400" dirty="0" err="1" smtClean="0">
                <a:solidFill>
                  <a:srgbClr val="002060"/>
                </a:solidFill>
              </a:rPr>
              <a:t>століття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нашої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ери</a:t>
            </a:r>
            <a:r>
              <a:rPr lang="ru-RU" sz="2400" dirty="0" smtClean="0">
                <a:solidFill>
                  <a:srgbClr val="002060"/>
                </a:solidFill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</a:rPr>
              <a:t>теренах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Середземноморського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регіону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періоду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архаїчної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Греції</a:t>
            </a:r>
            <a:r>
              <a:rPr lang="ru-RU" sz="2400" dirty="0" smtClean="0">
                <a:solidFill>
                  <a:srgbClr val="002060"/>
                </a:solidFill>
              </a:rPr>
              <a:t>, </a:t>
            </a:r>
            <a:r>
              <a:rPr lang="ru-RU" sz="2400" dirty="0" err="1" smtClean="0">
                <a:solidFill>
                  <a:srgbClr val="002060"/>
                </a:solidFill>
              </a:rPr>
              <a:t>класичної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Греції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доби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еллінізму</a:t>
            </a:r>
            <a:r>
              <a:rPr lang="ru-RU" sz="2400" dirty="0" smtClean="0">
                <a:solidFill>
                  <a:srgbClr val="002060"/>
                </a:solidFill>
              </a:rPr>
              <a:t> та </a:t>
            </a:r>
            <a:r>
              <a:rPr lang="ru-RU" sz="2400" dirty="0" err="1" smtClean="0">
                <a:solidFill>
                  <a:srgbClr val="002060"/>
                </a:solidFill>
              </a:rPr>
              <a:t>доби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Римської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республіки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304800"/>
            <a:ext cx="4641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Антична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культура</a:t>
            </a:r>
            <a:endParaRPr lang="ru-RU" sz="4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4" name="Picture 2" descr="http://murzim.ru/uploads/posts/2010-10/1288548970_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060431"/>
            <a:ext cx="4953000" cy="579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4780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давньогрецького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святами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честь бога виноградарства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Діоніса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Діонісіями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Сполучившись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традицією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театр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класичну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епоху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уявлень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перетворився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самостійний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Театралізовані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вистави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стали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невід'ємною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 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уславленими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драматургами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трагіки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Есхіл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Софокл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Евріпід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Файл:Theatre of Dionysus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800" y="1981200"/>
            <a:ext cx="5054600" cy="3790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943600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Перший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грецький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театр — Театр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Діоніса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в 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Афінах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304800"/>
            <a:ext cx="515974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3600" b="1" i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Давньогрецький</a:t>
            </a:r>
            <a:r>
              <a:rPr lang="ru-RU" sz="36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театр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p[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152400"/>
            <a:ext cx="821686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i="1" u="sng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Чудеса стародавнього світу в античній Греції:</a:t>
            </a:r>
            <a:endParaRPr lang="ru-RU" sz="2800" b="1" i="1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63" name="Picture 3" descr="Єгип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5" name="Picture 5" descr="Іра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7" name="Picture 7" descr="Грец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9" name="Picture 9" descr="Туреччи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71" name="Picture 11" descr="Туреччи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73" name="Picture 13" descr="Грец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75" name="Picture 15" descr="Єгип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10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447800"/>
                <a:gridCol w="1752600"/>
                <a:gridCol w="2590800"/>
              </a:tblGrid>
              <a:tr h="487680">
                <a:tc>
                  <a:txBody>
                    <a:bodyPr/>
                    <a:lstStyle/>
                    <a:p>
                      <a:r>
                        <a:rPr lang="uk-UA" dirty="0" smtClean="0"/>
                        <a:t>Об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єкт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Час створення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Творці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Руйнування</a:t>
                      </a:r>
                      <a:endParaRPr lang="ru-R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Статуя Зевса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435 до н. е.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Олімпія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греки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— скульптор </a:t>
                      </a:r>
                      <a:r>
                        <a:rPr lang="ru-RU" sz="1800" b="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Фідій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століття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згоріла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пожежі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Константинополі</a:t>
                      </a:r>
                      <a:endParaRPr lang="ru-R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Храм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Артеміди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 до н. 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Ефес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лідійці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греки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спалений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Геростратом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близько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360 до н. е.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н. е. (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готами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Мавзолей в </a:t>
                      </a:r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Галікарнасі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351 до н. 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Галікарнас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карійці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1494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року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внаслідок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землетрусу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зберігся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фундамент,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фрагменти</a:t>
                      </a:r>
                      <a:endParaRPr lang="ru-R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Колос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Родоський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 до н. 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 (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226) до н. е.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внаслідок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землетрусу</a:t>
                      </a:r>
                      <a:endParaRPr lang="ru-R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Александрій</a:t>
                      </a: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ський</a:t>
                      </a: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маяк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століття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н. 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Александрія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мис</a:t>
                      </a:r>
                      <a:r>
                        <a:rPr lang="ru-RU" dirty="0" smtClean="0"/>
                        <a:t> </a:t>
                      </a:r>
                      <a:r>
                        <a:rPr lang="ru-RU" sz="18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Фарос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Династія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Птолемеїв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303 до н. е. — 148 до н. е.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внаслідок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землетрусу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Умовно</a:t>
            </a:r>
            <a:r>
              <a:rPr lang="ru-RU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античну</a:t>
            </a:r>
            <a:r>
              <a:rPr lang="ru-RU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культуру </a:t>
            </a:r>
            <a:r>
              <a:rPr lang="ru-RU" sz="40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поділити</a:t>
            </a:r>
            <a:r>
              <a:rPr lang="ru-RU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два </a:t>
            </a:r>
            <a:r>
              <a:rPr lang="ru-RU" sz="40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етапи</a:t>
            </a:r>
            <a:r>
              <a:rPr lang="ru-RU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marL="571500" indent="-571500"/>
            <a:endParaRPr lang="uk-UA" sz="2800" dirty="0" smtClean="0">
              <a:solidFill>
                <a:srgbClr val="FFFF00"/>
              </a:solidFill>
            </a:endParaRPr>
          </a:p>
          <a:p>
            <a:pPr marL="571500" indent="-571500"/>
            <a:endParaRPr lang="ru-RU" sz="2800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2800" dirty="0" smtClean="0">
                <a:solidFill>
                  <a:srgbClr val="FFFF00"/>
                </a:solidFill>
              </a:rPr>
              <a:t>Культура </a:t>
            </a:r>
            <a:r>
              <a:rPr lang="ru-RU" sz="2800" dirty="0" err="1" smtClean="0">
                <a:solidFill>
                  <a:srgbClr val="FFFF00"/>
                </a:solidFill>
              </a:rPr>
              <a:t>Стародавньої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Греції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2800" dirty="0" smtClean="0">
                <a:solidFill>
                  <a:srgbClr val="FFFF00"/>
                </a:solidFill>
              </a:rPr>
              <a:t>Культура </a:t>
            </a:r>
            <a:r>
              <a:rPr lang="ru-RU" sz="2800" dirty="0" err="1" smtClean="0">
                <a:solidFill>
                  <a:srgbClr val="FFFF00"/>
                </a:solidFill>
              </a:rPr>
              <a:t>Стародавнього</a:t>
            </a:r>
            <a:r>
              <a:rPr lang="ru-RU" sz="2800" dirty="0" smtClean="0">
                <a:solidFill>
                  <a:srgbClr val="FFFF00"/>
                </a:solidFill>
              </a:rPr>
              <a:t> Риму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2530" name="Picture 2" descr="Файл:Winged genius Boscoreale Louvre P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7397" y="2076450"/>
            <a:ext cx="2726603" cy="4781550"/>
          </a:xfrm>
          <a:prstGeom prst="rect">
            <a:avLst/>
          </a:prstGeom>
          <a:noFill/>
        </p:spPr>
      </p:pic>
      <p:pic>
        <p:nvPicPr>
          <p:cNvPr id="22532" name="Picture 4" descr="http://samlib.ru/img/d/dubynina_i_w/172004/etrusski-sosu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752974"/>
            <a:ext cx="1419225" cy="2105026"/>
          </a:xfrm>
          <a:prstGeom prst="rect">
            <a:avLst/>
          </a:prstGeom>
          <a:noFill/>
        </p:spPr>
      </p:pic>
      <p:pic>
        <p:nvPicPr>
          <p:cNvPr id="22534" name="Picture 6" descr="http://shkolazhizni.ru/img/content/i64/64774_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314700"/>
            <a:ext cx="2437790" cy="35433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838200"/>
            <a:ext cx="487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Культура </a:t>
            </a:r>
            <a:r>
              <a:rPr lang="ru-RU" sz="2000" u="sng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Греції</a:t>
            </a:r>
            <a:r>
              <a:rPr lang="ru-RU" sz="20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u="sng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і</a:t>
            </a:r>
            <a:r>
              <a:rPr lang="ru-RU" sz="20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Риму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ніколи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не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забувалася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безпосередньо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вплинула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на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подальший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розвиток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культури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</a:t>
            </a:r>
          </a:p>
          <a:p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При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всій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єдності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u="sng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античної</a:t>
            </a:r>
            <a:r>
              <a:rPr lang="ru-RU" sz="20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u="sng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культури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її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грецький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римський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етапи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мають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свої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особливості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 На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політичне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релігійне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мислення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філософські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та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юридичні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погляди,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літературу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мистецтво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Західної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Європи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сильніше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вплинув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Рим. У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культурній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традиції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Східної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Європи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в тому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числі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України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провідним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через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посередництво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Візантії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був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грецький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вплив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 За </a:t>
            </a:r>
            <a:r>
              <a:rPr lang="ru-RU" sz="2000" u="sng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античності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зароджуються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явища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які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на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подальших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етапах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стануть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визначальними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в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культурі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 особливо — 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християнська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релігія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52400" y="304800"/>
            <a:ext cx="280846" cy="5693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1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31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Файл:Knossos - 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19200"/>
            <a:ext cx="3962400" cy="2639949"/>
          </a:xfrm>
          <a:prstGeom prst="rect">
            <a:avLst/>
          </a:prstGeom>
          <a:noFill/>
        </p:spPr>
      </p:pic>
      <p:pic>
        <p:nvPicPr>
          <p:cNvPr id="21508" name="Picture 4" descr="Файл:Roman scho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14800"/>
            <a:ext cx="4114800" cy="155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990600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Стародавня Греція</a:t>
            </a:r>
            <a:r>
              <a:rPr lang="vi-VN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 </a:t>
            </a:r>
            <a:r>
              <a:rPr lang="vi-VN" dirty="0" smtClean="0"/>
              <a:t>— </a:t>
            </a:r>
            <a:r>
              <a:rPr lang="vi-VN" sz="2000" dirty="0" smtClean="0"/>
              <a:t>період в історії Греції, який тривав від ІІІ тисячоліття до н. е. до римського завоювання в 2 столітті до н. е. Більшість істориків розглядають її як основоположну культуру</a:t>
            </a:r>
            <a:r>
              <a:rPr lang="uk-UA" sz="2000" dirty="0" smtClean="0"/>
              <a:t> </a:t>
            </a:r>
            <a:r>
              <a:rPr lang="vi-VN" sz="2000" dirty="0" smtClean="0"/>
              <a:t>західної цивілізації, батьківщиною світової демократії, західної філософії, основних принципів фізико-математичних</a:t>
            </a:r>
            <a:r>
              <a:rPr lang="uk-UA" sz="2000" dirty="0" smtClean="0"/>
              <a:t> </a:t>
            </a:r>
            <a:r>
              <a:rPr lang="vi-VN" sz="2000" dirty="0" smtClean="0"/>
              <a:t>наук, мистецтва театру</a:t>
            </a:r>
            <a:r>
              <a:rPr lang="uk-UA" sz="2000" baseline="30000" dirty="0" smtClean="0"/>
              <a:t> </a:t>
            </a:r>
            <a:r>
              <a:rPr lang="vi-VN" sz="2000" dirty="0" smtClean="0"/>
              <a:t>та Олімпійських ігор тощо. </a:t>
            </a:r>
            <a:endParaRPr lang="uk-UA" sz="2000" dirty="0" smtClean="0"/>
          </a:p>
          <a:p>
            <a:r>
              <a:rPr lang="vi-VN" sz="2000" dirty="0" smtClean="0"/>
              <a:t>Грецька культура мала могутній вплив на Римську імперію, яка в свою чергу донесла свою культуру майже до кожного європейського народу.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1524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 </a:t>
            </a:r>
            <a:endParaRPr lang="uk-UA" sz="4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152400"/>
            <a:ext cx="4834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 </a:t>
            </a:r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Стародавня Греція</a:t>
            </a:r>
            <a:endParaRPr lang="uk-UA" sz="4000" b="1" i="1" dirty="0"/>
          </a:p>
        </p:txBody>
      </p:sp>
      <p:pic>
        <p:nvPicPr>
          <p:cNvPr id="20484" name="Picture 4" descr="http://osoznanie-reiki.do.am/_fr/1/s4776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1828800"/>
            <a:ext cx="476250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67200" y="914400"/>
            <a:ext cx="48768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Гора 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Олімп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вважалася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помешканням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дванадцяти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верховних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богів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на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чолі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із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Зевсом. 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Громовержець</a:t>
            </a:r>
            <a:r>
              <a:rPr lang="ru-RU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Зевс 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найголовніший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серед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богів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людей; 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Посейдон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— бог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морів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джерел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вод;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Аїд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— бог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підземного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царства;</a:t>
            </a:r>
            <a:r>
              <a:rPr lang="ru-RU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 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Гера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 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— дружина Зевса —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була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покровительницею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шлюбу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сім'ї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Деметра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— богиня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родючості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; 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Гестія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—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покровителька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домівки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; </a:t>
            </a:r>
          </a:p>
          <a:p>
            <a:pPr marL="457200" indent="-457200">
              <a:buFont typeface="+mj-lt"/>
              <a:buAutoNum type="arabicParenR"/>
            </a:pPr>
            <a:r>
              <a:rPr lang="ru-RU" i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Афіна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 - богиня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мудрості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Гермес</a:t>
            </a:r>
            <a:r>
              <a:rPr lang="ru-RU" b="1" dirty="0" smtClean="0"/>
              <a:t> —</a:t>
            </a:r>
            <a:r>
              <a:rPr lang="ru-RU" b="1" dirty="0" err="1" smtClean="0"/>
              <a:t>вісник</a:t>
            </a:r>
            <a:r>
              <a:rPr lang="ru-RU" b="1" dirty="0" smtClean="0"/>
              <a:t> </a:t>
            </a:r>
            <a:r>
              <a:rPr lang="ru-RU" b="1" dirty="0" err="1" smtClean="0"/>
              <a:t>олімпійських</a:t>
            </a:r>
            <a:r>
              <a:rPr lang="ru-RU" b="1" dirty="0" smtClean="0"/>
              <a:t> </a:t>
            </a:r>
            <a:r>
              <a:rPr lang="ru-RU" b="1" dirty="0" err="1" smtClean="0"/>
              <a:t>богів</a:t>
            </a:r>
            <a:r>
              <a:rPr lang="ru-RU" b="1" dirty="0" smtClean="0"/>
              <a:t>, бог </a:t>
            </a:r>
            <a:r>
              <a:rPr lang="ru-RU" b="1" dirty="0" err="1" smtClean="0"/>
              <a:t>торгівлі</a:t>
            </a:r>
            <a:r>
              <a:rPr lang="ru-RU" b="1" dirty="0" smtClean="0"/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b="1" i="1" dirty="0" err="1" smtClean="0">
                <a:solidFill>
                  <a:srgbClr val="002060"/>
                </a:solidFill>
              </a:rPr>
              <a:t>Артеміда</a:t>
            </a:r>
            <a:r>
              <a:rPr lang="ru-RU" b="1" dirty="0" smtClean="0"/>
              <a:t> богиня </a:t>
            </a:r>
            <a:r>
              <a:rPr lang="ru-RU" b="1" dirty="0" err="1" smtClean="0"/>
              <a:t>родючості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покровительницею </a:t>
            </a:r>
            <a:r>
              <a:rPr lang="ru-RU" b="1" dirty="0" err="1" smtClean="0"/>
              <a:t>тварин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полювання</a:t>
            </a:r>
            <a:r>
              <a:rPr lang="ru-RU" b="1" dirty="0" smtClean="0"/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 Аполлон</a:t>
            </a:r>
            <a:r>
              <a:rPr lang="ru-RU" b="1" dirty="0" smtClean="0"/>
              <a:t> —бог </a:t>
            </a:r>
            <a:r>
              <a:rPr lang="ru-RU" b="1" dirty="0" err="1" smtClean="0"/>
              <a:t>мистецтва</a:t>
            </a:r>
            <a:endParaRPr lang="ru-RU" b="1" dirty="0" smtClean="0"/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>
                <a:solidFill>
                  <a:srgbClr val="C00000"/>
                </a:solidFill>
              </a:rPr>
              <a:t> </a:t>
            </a:r>
            <a:r>
              <a:rPr lang="ru-RU" b="1" i="1" dirty="0" err="1" smtClean="0">
                <a:solidFill>
                  <a:srgbClr val="C00000"/>
                </a:solidFill>
              </a:rPr>
              <a:t>Афродіта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- богиня </a:t>
            </a:r>
            <a:r>
              <a:rPr lang="ru-RU" b="1" dirty="0" err="1" smtClean="0"/>
              <a:t>любові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краси</a:t>
            </a:r>
            <a:r>
              <a:rPr lang="ru-RU" b="1" dirty="0" smtClean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Гефест </a:t>
            </a:r>
            <a:r>
              <a:rPr lang="ru-RU" b="1" dirty="0" smtClean="0"/>
              <a:t>- бог-коваль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Діоніс</a:t>
            </a:r>
            <a:r>
              <a:rPr lang="ru-RU" b="1" dirty="0" smtClean="0"/>
              <a:t> — </a:t>
            </a:r>
            <a:r>
              <a:rPr lang="ru-RU" b="1" dirty="0" err="1" smtClean="0"/>
              <a:t>найвеселіший</a:t>
            </a:r>
            <a:r>
              <a:rPr lang="ru-RU" b="1" dirty="0" smtClean="0"/>
              <a:t>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богів</a:t>
            </a:r>
            <a:r>
              <a:rPr lang="ru-RU" b="1" dirty="0" smtClean="0"/>
              <a:t>, заступник </a:t>
            </a:r>
            <a:r>
              <a:rPr lang="ru-RU" b="1" dirty="0" err="1" smtClean="0"/>
              <a:t>виноградарів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виноробів</a:t>
            </a:r>
            <a:r>
              <a:rPr lang="ru-RU" b="1" dirty="0" smtClean="0"/>
              <a:t>.</a:t>
            </a:r>
            <a:r>
              <a:rPr lang="ru-RU" sz="2000" b="1" dirty="0" smtClean="0"/>
              <a:t> </a:t>
            </a:r>
          </a:p>
          <a:p>
            <a:r>
              <a:rPr lang="ru-RU" sz="2000" dirty="0" smtClean="0"/>
              <a:t> 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228600"/>
            <a:ext cx="6400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Міфологія Давньої Греції</a:t>
            </a:r>
            <a:endParaRPr lang="ru-RU" sz="36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Файл:NAMA Aphrodite Pan &amp; Er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34956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Файл:Zeus Otricoli Pio-Clementino Inv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375285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95400" y="6027003"/>
            <a:ext cx="135325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Зевс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0" name="Picture 4" descr="Файл:Poseidon sculpture Copenhagen 2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9432" y="533400"/>
            <a:ext cx="4315968" cy="5486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86400" y="5943600"/>
            <a:ext cx="26109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Посейдон</a:t>
            </a:r>
            <a:endParaRPr lang="ru-RU" sz="4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52400" y="6027003"/>
            <a:ext cx="500092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Аїд</a:t>
            </a:r>
            <a:r>
              <a:rPr lang="ru-RU" sz="2400" b="1" i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2400" b="1" i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 Цербер,</a:t>
            </a:r>
          </a:p>
          <a:p>
            <a:pPr algn="ctr"/>
            <a:r>
              <a:rPr lang="ru-RU" sz="2400" b="1" i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400" b="1" i="1" cap="all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Археологічний</a:t>
            </a:r>
            <a:r>
              <a:rPr lang="ru-RU" sz="2400" b="1" i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 музей </a:t>
            </a:r>
            <a:r>
              <a:rPr lang="ru-RU" sz="2400" b="1" i="1" cap="all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Іракліону</a:t>
            </a:r>
            <a:endParaRPr lang="ru-RU" sz="2400" b="1" cap="all" dirty="0">
              <a:ln w="0"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Файл:Hades-et-Cerberus-I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"/>
            <a:ext cx="3590925" cy="5705476"/>
          </a:xfrm>
          <a:prstGeom prst="rect">
            <a:avLst/>
          </a:prstGeom>
          <a:noFill/>
        </p:spPr>
      </p:pic>
      <p:pic>
        <p:nvPicPr>
          <p:cNvPr id="8196" name="Picture 4" descr="Файл:Hera Campana Louvre Ma22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8600"/>
            <a:ext cx="3409950" cy="57054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10200" y="6096000"/>
            <a:ext cx="3182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Статуя </a:t>
            </a:r>
            <a:r>
              <a:rPr lang="ru-RU" sz="28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Гери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 Лувр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'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5867400"/>
            <a:ext cx="4354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Афродіта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Кнідська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робота 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Праксителя (IV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н. е.) 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6" name="Picture 4" descr="Файл:Cnidus Aphrodite Altemps Inv8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"/>
            <a:ext cx="2438400" cy="5705476"/>
          </a:xfrm>
          <a:prstGeom prst="rect">
            <a:avLst/>
          </a:prstGeom>
          <a:noFill/>
        </p:spPr>
      </p:pic>
      <p:pic>
        <p:nvPicPr>
          <p:cNvPr id="18438" name="Picture 6" descr="Файл:Wenuszm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57200"/>
            <a:ext cx="1952244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95800" y="5867400"/>
            <a:ext cx="5029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Венера </a:t>
            </a:r>
            <a:r>
              <a:rPr lang="ru-RU" sz="2000" b="1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Мілоська</a:t>
            </a:r>
            <a:r>
              <a:rPr lang="ru-RU" sz="20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 </a:t>
            </a:r>
            <a:r>
              <a:rPr lang="ru-RU" sz="20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Агесандра</a:t>
            </a:r>
            <a:r>
              <a:rPr lang="ru-RU" sz="20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</a:p>
          <a:p>
            <a:pPr algn="ctr"/>
            <a:r>
              <a:rPr lang="ru-RU" sz="2000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Антиохійсьского</a:t>
            </a:r>
            <a:r>
              <a:rPr lang="ru-RU" sz="20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(II </a:t>
            </a:r>
            <a:r>
              <a:rPr lang="ru-RU" sz="2000" b="1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століття</a:t>
            </a:r>
            <a:r>
              <a:rPr lang="ru-RU" sz="20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до н. е.)</a:t>
            </a:r>
            <a:endParaRPr lang="ru-RU" sz="20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18440" name="Picture 8" descr="Файл:Aphrodite of Milos.jpg"/>
          <p:cNvPicPr>
            <a:picLocks noChangeAspect="1" noChangeArrowheads="1"/>
          </p:cNvPicPr>
          <p:nvPr/>
        </p:nvPicPr>
        <p:blipFill>
          <a:blip r:embed="rId5"/>
          <a:srcRect l="20773" t="-4348" r="15460" b="-2899"/>
          <a:stretch>
            <a:fillRect/>
          </a:stretch>
        </p:blipFill>
        <p:spPr bwMode="auto">
          <a:xfrm>
            <a:off x="6629400" y="228600"/>
            <a:ext cx="25146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247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Administrator</cp:lastModifiedBy>
  <cp:revision>29</cp:revision>
  <dcterms:modified xsi:type="dcterms:W3CDTF">2015-03-10T19:32:39Z</dcterms:modified>
</cp:coreProperties>
</file>